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310" r:id="rId5"/>
    <p:sldId id="309" r:id="rId6"/>
    <p:sldId id="283" r:id="rId7"/>
    <p:sldId id="317" r:id="rId8"/>
    <p:sldId id="319" r:id="rId9"/>
    <p:sldId id="321" r:id="rId10"/>
    <p:sldId id="322" r:id="rId11"/>
    <p:sldId id="282" r:id="rId12"/>
    <p:sldId id="284" r:id="rId13"/>
    <p:sldId id="323" r:id="rId14"/>
    <p:sldId id="288" r:id="rId15"/>
    <p:sldId id="324" r:id="rId16"/>
    <p:sldId id="305" r:id="rId17"/>
    <p:sldId id="304" r:id="rId18"/>
    <p:sldId id="326" r:id="rId19"/>
    <p:sldId id="325" r:id="rId20"/>
    <p:sldId id="308" r:id="rId21"/>
    <p:sldId id="287" r:id="rId22"/>
    <p:sldId id="289" r:id="rId23"/>
    <p:sldId id="290" r:id="rId24"/>
    <p:sldId id="274" r:id="rId25"/>
    <p:sldId id="311" r:id="rId26"/>
    <p:sldId id="312" r:id="rId27"/>
    <p:sldId id="316" r:id="rId28"/>
    <p:sldId id="275" r:id="rId29"/>
    <p:sldId id="313" r:id="rId30"/>
    <p:sldId id="315" r:id="rId31"/>
  </p:sldIdLst>
  <p:sldSz cx="12192000" cy="6858000"/>
  <p:notesSz cx="6858000" cy="9144000"/>
  <p:embeddedFontLst>
    <p:embeddedFont>
      <p:font typeface="나눔스퀘어라운드 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603"/>
    <a:srgbClr val="FF3333"/>
    <a:srgbClr val="262626"/>
    <a:srgbClr val="DDDDDD"/>
    <a:srgbClr val="38B17C"/>
    <a:srgbClr val="186CF4"/>
    <a:srgbClr val="EA4747"/>
    <a:srgbClr val="E61E1E"/>
    <a:srgbClr val="F50101"/>
    <a:srgbClr val="FC3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AFFA-D777-4877-A189-C1F71FDB2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760145-8B1C-489A-A517-CCAC11326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09FC7-B76E-48F6-BE57-BA28309B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E6ED-9C29-4EBE-963A-51B4279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00A7B-76C5-44E2-838B-2CE422AA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30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05DF-7F02-4E16-B401-DA410EE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81B7-8897-416E-8CA4-FCD8E9B93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E373E-870C-4E03-88F6-65F44AE5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4FEED-743E-40F8-A708-175CF65B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DC43A-3CB1-4FEF-B9C1-A12791C5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8B2A49-68AC-4269-A9C4-4E9BCF3FD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650180-6016-4C43-9BBC-952B24986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9C8F30-7449-4F3A-BC52-35589BA8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4D202-66CB-4A3C-AC6A-030865D8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7AC36-C96A-48D5-B96F-5AD6C6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B34A9-477F-43C2-9AE8-835999F1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C25AD-36BD-40F6-BFD7-6DBA1B7CC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B3DE9-7F13-4841-B58C-59D1117B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532D-37A6-4EB1-AF2E-F6F5A520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FE48-C315-4834-B793-0085586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06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9B5C-A10D-4E16-918B-D3AF5B0A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68ADA6-0B1F-4CFA-8EEE-1A9314759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0D1D-CDF1-4773-964D-264B40A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5454-7810-4CA6-B16C-EDD01EB9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C3780-91E6-4654-91A2-968EBB75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5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ED950-96CE-4276-BCC6-326A7E97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C3C3-C715-4C1B-8914-9D081316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EC893D-2DDB-4995-B4ED-EE6038AB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141ADD-07C3-4509-A917-34F70568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E39B6-96F1-48A5-8D92-98D485BA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496E-C571-4967-A06E-C74E5BDB2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4B4B5-F5E7-4B68-9B60-E280F2F1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95AB4C-C118-46F6-82B5-9B8DA922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AA1B2F-FCAF-44CE-BF5D-B2564C4A1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D40FF3-23C2-4F0F-A015-231DB6F2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C78BE-F506-4A0D-B61C-AF657E6E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6A56AD-8046-445D-A3B4-B3867F70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E97A22-53B9-40DC-A59E-3BD3256A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77A7DD-704A-42D3-BE14-FBA2B2B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1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F7850-2C70-4800-8D4C-6427181D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3231BD-EC85-44ED-8F8F-2F1B6750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EAD027-11E2-4EBA-BED2-B1E0D793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94312-20EB-409D-8E0D-160229D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9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6D4827-D1B5-463D-A59A-B3B4CF4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C7C987-4DFE-40B3-9FD8-56936DE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1DF1-097F-4BD9-99A7-A714A5E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3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AAE1A-7C40-401A-BA5C-148F296B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766F7-B8D7-47E1-A05F-5039BDE04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20C53-7649-460B-B97C-425BB5F6E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34B916-27C7-43E2-8DBA-7904D5B5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FFE10-D66A-4594-AD02-E0DE8726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7B33-B951-4E25-9373-8CBD34B9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134E3-5F3B-473A-84C6-5B251832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D2CCBB-9479-4BF9-AD74-1184DD569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9B171-EDAC-4CB5-A86F-12BBBD921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454FD-0268-483A-807A-E18A0CD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86B9DA-B45F-4D09-97E9-EB02A17E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24DF8-6C6C-4D70-837A-C4368103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9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05A0F7-0B47-4E8B-8D0F-6A669E63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042-5B68-4CCB-BAE6-E5BFBEF92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359D9-E49D-45B2-8169-9591858C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F0BA-1606-4638-85F9-DF44ACBEB4F4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62C16-5EC2-4A80-9BCE-2F8F07AA6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5CDC9-193A-4DD0-88D8-D1B36E6B6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D8687-B6DE-406F-90B6-00AE6CB61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C4yK0L4l04" TargetMode="External"/><Relationship Id="rId2" Type="http://schemas.openxmlformats.org/officeDocument/2006/relationships/hyperlink" Target="https://github.com/Jang-Sijin/Unity-GameEngine-TeamProjec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RDIFQQQfr0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52AAB3-9858-457C-A77A-75C6E38AF173}"/>
              </a:ext>
            </a:extLst>
          </p:cNvPr>
          <p:cNvSpPr txBox="1"/>
          <p:nvPr/>
        </p:nvSpPr>
        <p:spPr>
          <a:xfrm>
            <a:off x="2456802" y="2413337"/>
            <a:ext cx="7278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 Silence Forest</a:t>
            </a:r>
            <a:endParaRPr lang="ko-KR" altLang="en-US" sz="6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7B83-EE0B-4A88-B97E-20E5870171AF}"/>
              </a:ext>
            </a:extLst>
          </p:cNvPr>
          <p:cNvSpPr txBox="1"/>
          <p:nvPr/>
        </p:nvSpPr>
        <p:spPr>
          <a:xfrm>
            <a:off x="9441731" y="5574978"/>
            <a:ext cx="2608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2019184022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이민호</a:t>
            </a:r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2017184029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endParaRPr lang="ko-KR" altLang="en-US" sz="1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5B494-2F21-4FBB-8955-4AB9AD40202C}"/>
              </a:ext>
            </a:extLst>
          </p:cNvPr>
          <p:cNvSpPr txBox="1"/>
          <p:nvPr/>
        </p:nvSpPr>
        <p:spPr>
          <a:xfrm>
            <a:off x="141863" y="6421364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pptx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Gif</a:t>
            </a:r>
            <a:r>
              <a:rPr lang="ko-KR" altLang="en-US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파일이 있습니다</a:t>
            </a:r>
            <a:r>
              <a:rPr lang="en-US" altLang="ko-KR" sz="1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4569DB-59F1-475D-B408-C9F817D4284B}"/>
              </a:ext>
            </a:extLst>
          </p:cNvPr>
          <p:cNvSpPr/>
          <p:nvPr/>
        </p:nvSpPr>
        <p:spPr>
          <a:xfrm>
            <a:off x="9583592" y="2921168"/>
            <a:ext cx="2608407" cy="9437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3EA8F-4AC1-4700-B198-BBA2424E9A80}"/>
              </a:ext>
            </a:extLst>
          </p:cNvPr>
          <p:cNvSpPr/>
          <p:nvPr/>
        </p:nvSpPr>
        <p:spPr>
          <a:xfrm>
            <a:off x="0" y="2921168"/>
            <a:ext cx="2608407" cy="9437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0F150-1FBD-41EF-9B5C-DB1160C73662}"/>
              </a:ext>
            </a:extLst>
          </p:cNvPr>
          <p:cNvSpPr txBox="1"/>
          <p:nvPr/>
        </p:nvSpPr>
        <p:spPr>
          <a:xfrm>
            <a:off x="2608406" y="3429000"/>
            <a:ext cx="6975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최종발표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1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379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음원 설정</a:t>
            </a:r>
            <a:endParaRPr lang="en-US" altLang="ko-KR" sz="28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1741596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150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음원 설정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E8D43-75CB-4CE4-BA4B-372C5333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42" y="2197754"/>
            <a:ext cx="2324100" cy="1104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CCBF0C-1F24-499A-BE10-A2EA8688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21379"/>
            <a:ext cx="3724275" cy="923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85D1B6-4FEC-4160-8134-D0F6BC4AEB05}"/>
              </a:ext>
            </a:extLst>
          </p:cNvPr>
          <p:cNvSpPr txBox="1"/>
          <p:nvPr/>
        </p:nvSpPr>
        <p:spPr>
          <a:xfrm>
            <a:off x="457200" y="4864029"/>
            <a:ext cx="40847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음원은 </a:t>
            </a:r>
            <a:r>
              <a:rPr lang="en-US" altLang="ko-KR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AudioSettings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스크립터를 통해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백그라운드 음원과 이펙트 음원을 나누어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실행되는 형태로 관리할 수 있도록 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구현하였습니다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(PPT 14p: 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음향 조절 기능 또한 구현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BB6848-6445-446A-92C2-85D19F3A0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013" y="1781843"/>
            <a:ext cx="2228850" cy="2762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FCDD3F-50E1-45FE-9F8C-A2733602A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423" y="4067843"/>
            <a:ext cx="3438525" cy="257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1077AD-A1CB-425C-81DF-F979707CA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23" y="4325018"/>
            <a:ext cx="3486150" cy="219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74A5D1-A4BF-4270-8D75-F88228601B65}"/>
              </a:ext>
            </a:extLst>
          </p:cNvPr>
          <p:cNvSpPr txBox="1"/>
          <p:nvPr/>
        </p:nvSpPr>
        <p:spPr>
          <a:xfrm>
            <a:off x="5471013" y="4864029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사용된 음원은 총 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개이며 </a:t>
            </a:r>
            <a:r>
              <a:rPr lang="ko-KR" altLang="en-US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에셋</a:t>
            </a:r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스토어 또는 무료 음원을</a:t>
            </a:r>
            <a:endParaRPr lang="en-US" altLang="ko-KR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사용하였습니다</a:t>
            </a:r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6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F2221CD-967F-4AA3-8170-664F25F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7" y="1944653"/>
            <a:ext cx="7232822" cy="406243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53462" y="1208016"/>
            <a:ext cx="103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디스플레이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메뉴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887125"/>
              </p:ext>
            </p:extLst>
          </p:nvPr>
        </p:nvGraphicFramePr>
        <p:xfrm>
          <a:off x="7775303" y="3106053"/>
          <a:ext cx="3727940" cy="1857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312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2065628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플레이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플레이 씬 이동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메뉴 이동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종료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게임을 종료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32350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073142" y="366524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0995" y="419240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73142" y="467685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38472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9ED5C6F-A285-411A-9C3D-A32381E0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4" y="1967193"/>
            <a:ext cx="7192689" cy="403989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53462" y="1208016"/>
            <a:ext cx="103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 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디스플레이 씬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옵션 메뉴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22790"/>
              </p:ext>
            </p:extLst>
          </p:nvPr>
        </p:nvGraphicFramePr>
        <p:xfrm>
          <a:off x="7918482" y="2019779"/>
          <a:ext cx="3666392" cy="2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708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960684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텍스트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메뉴임을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en-US" altLang="ko-KR" sz="1600" baseline="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알려줌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2.1)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배경음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조절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슬라이더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게임에 나오는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배경음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음량 조절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5352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2.2)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효과음 조절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슬라이더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게임에 나오는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효과음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음량 조절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되돌리기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 메뉴로 이동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14911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352093" y="233449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3392" y="406832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2.2)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8251" y="482534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3392" y="340093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7883312" y="4869079"/>
            <a:ext cx="3701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배경 음악 과 효과음의 음량 값은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곳 옵션 배경 음악과 효과음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슬라이더에도 적용이 되도록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오디오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매니저를 만들어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value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값들을 저장합니다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4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9ED5C6F-A285-411A-9C3D-A32381E0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4" y="1967193"/>
            <a:ext cx="7192689" cy="403989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53462" y="1208016"/>
            <a:ext cx="103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 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메인 디스플레이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옵션 메뉴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음량 슬라이더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606" y="2364202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3392" y="406832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2.2)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8251" y="482534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3392" y="340093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2.1)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7735295" y="1967193"/>
            <a:ext cx="39645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오디오 매니저를 만들어 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값들을</a:t>
            </a:r>
            <a:endParaRPr lang="en-US" altLang="ko-KR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Pref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float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데이터를 저장하고 불러 오는 것을 하고</a:t>
            </a:r>
            <a:endParaRPr kumimoji="0" lang="en-US" altLang="ko-KR" sz="2000" b="0" i="0" u="none" strike="noStrike" kern="1200" cap="none" spc="0" normalizeH="0" noProof="0" dirty="0">
              <a:ln>
                <a:noFill/>
              </a:ln>
              <a:solidFill>
                <a:srgbClr val="C7E603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ko-KR" altLang="en-US" sz="20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씬에서도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사용 가능하게 </a:t>
            </a:r>
            <a:endParaRPr lang="en-US" altLang="ko-KR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aseline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오디어</a:t>
            </a:r>
            <a:r>
              <a:rPr lang="ko-KR" altLang="en-US" sz="2000" baseline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baseline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셋팅을</a:t>
            </a:r>
            <a:r>
              <a:rPr lang="ko-KR" altLang="en-US" sz="2000" baseline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만들어 </a:t>
            </a:r>
            <a:endParaRPr lang="en-US" altLang="ko-KR" sz="2000" baseline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aseline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오디오 매니저에서 저장한 </a:t>
            </a:r>
            <a:r>
              <a:rPr lang="en-US" altLang="ko-KR" sz="2000" baseline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Pref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float 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불러 적용한 이후</a:t>
            </a:r>
            <a:endParaRPr lang="en-US" altLang="ko-KR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ko-KR" altLang="en-US" sz="20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씬에서도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값이 변경되면 </a:t>
            </a:r>
            <a:endParaRPr lang="en-US" altLang="ko-KR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변경된 값이 저장되도록 구현하였습니다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12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71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퀘스트 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21A064-514B-4F67-8796-E07829B6CBDB}"/>
              </a:ext>
            </a:extLst>
          </p:cNvPr>
          <p:cNvSpPr txBox="1"/>
          <p:nvPr/>
        </p:nvSpPr>
        <p:spPr>
          <a:xfrm>
            <a:off x="7128544" y="2259297"/>
            <a:ext cx="4582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퀘스트바에는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총 두개의 퀘스트가 존재하며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첫번째 퀘스트는 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전부 획득하는 퀘스트이며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두번째 퀘스트는 무전기를 사용해 탈출하는 퀘스트입니다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8414E19-6405-4B9A-9FF9-CCB1AD17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8" y="2048806"/>
            <a:ext cx="6081372" cy="34157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13005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71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퀘스트 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21A064-514B-4F67-8796-E07829B6CBDB}"/>
              </a:ext>
            </a:extLst>
          </p:cNvPr>
          <p:cNvSpPr txBox="1"/>
          <p:nvPr/>
        </p:nvSpPr>
        <p:spPr>
          <a:xfrm>
            <a:off x="7019487" y="2144997"/>
            <a:ext cx="481141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아이템을 얻는 퀘스트는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C7E60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아이템 개수 </a:t>
            </a:r>
            <a:r>
              <a:rPr lang="en-US" altLang="ko-KR" sz="2400" dirty="0">
                <a:solidFill>
                  <a:srgbClr val="C7E60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solidFill>
                  <a:srgbClr val="C7E60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 아이템 개수</a:t>
            </a:r>
            <a:endParaRPr lang="en-US" altLang="ko-KR" sz="2400" dirty="0">
              <a:solidFill>
                <a:srgbClr val="C7E60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획득 가능한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오브젝트를 </a:t>
            </a:r>
            <a:r>
              <a:rPr lang="ko-KR" altLang="en-US" sz="20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피킹하면</a:t>
            </a:r>
            <a:endParaRPr lang="ko-KR" altLang="en-US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오브젝트 개수가 증가되도록 구현하였습니다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아이템개수가 최대 아이템개수보다 같거나 높을 경우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다음 퀘스트로 텍스트가 변경됩니다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8414E19-6405-4B9A-9FF9-CCB1AD177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8" y="2048806"/>
            <a:ext cx="6081372" cy="34157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1274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단축키 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44313"/>
              </p:ext>
            </p:extLst>
          </p:nvPr>
        </p:nvGraphicFramePr>
        <p:xfrm>
          <a:off x="8405043" y="2934437"/>
          <a:ext cx="3666392" cy="188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708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960684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</a:t>
                      </a:r>
                      <a:r>
                        <a:rPr lang="en-US" altLang="ko-KR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일시 정지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현재의 카메라 위치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에서 배경을 어둡게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단축키 설명 창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게임의 단축키를 설명하는 창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D32263BD-FA05-45C2-9115-996868533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936079"/>
            <a:ext cx="8062273" cy="4528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14346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66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lang="en-US" altLang="ko-KR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Puase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01238"/>
              </p:ext>
            </p:extLst>
          </p:nvPr>
        </p:nvGraphicFramePr>
        <p:xfrm>
          <a:off x="8018584" y="3011520"/>
          <a:ext cx="3727940" cy="197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70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863970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재시작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현재 상태 활성화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메뉴 이동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나가기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 디스 플레이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씬으로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이동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3235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3" y="2063564"/>
            <a:ext cx="7098113" cy="40100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0995" y="343717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3777" y="408973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2432" y="471236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35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3" y="1199442"/>
            <a:ext cx="627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Puase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메뉴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Option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메뉴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및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Scene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30492"/>
              </p:ext>
            </p:extLst>
          </p:nvPr>
        </p:nvGraphicFramePr>
        <p:xfrm>
          <a:off x="8001806" y="2465748"/>
          <a:ext cx="3727940" cy="268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70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863970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텍스트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메뉴임을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endParaRPr lang="en-US" altLang="ko-KR" sz="1600" baseline="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알려줌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623260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2.1)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배경음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조절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슬라이더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게임에 나오는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배경음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음량 조절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2.2)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효과음 조절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슬라이더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게임에 나오는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효과음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음량 조절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되돌리기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 메뉴로 이동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32350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3" y="2063564"/>
            <a:ext cx="7098113" cy="40100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0995" y="343717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3777" y="408973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2432" y="471236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3" y="1199442"/>
            <a:ext cx="595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플레이 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Puase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메뉴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Quit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및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Scene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74359"/>
              </p:ext>
            </p:extLst>
          </p:nvPr>
        </p:nvGraphicFramePr>
        <p:xfrm>
          <a:off x="8087332" y="2983532"/>
          <a:ext cx="3727940" cy="164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70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863970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버튼 종류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Yes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 디스플레이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씬으로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이동한다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 No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다시 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Puase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메뉴를이동한다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3" y="2063564"/>
            <a:ext cx="7098113" cy="40100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20995" y="343717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3777" y="408973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02432" y="471236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9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B3F56E-867A-4909-B4D7-080699ADD218}"/>
              </a:ext>
            </a:extLst>
          </p:cNvPr>
          <p:cNvSpPr txBox="1"/>
          <p:nvPr/>
        </p:nvSpPr>
        <p:spPr>
          <a:xfrm>
            <a:off x="843712" y="220398"/>
            <a:ext cx="110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224585" y="1983106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문서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개요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224585" y="267553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문서 설명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2374344" y="1974218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2. </a:t>
            </a:r>
            <a:r>
              <a:rPr lang="ko-KR" altLang="en-US" sz="2400" noProof="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장시진이</a:t>
            </a:r>
            <a:r>
              <a:rPr lang="ko-KR" altLang="en-US" sz="2400" noProof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2807155" y="2675530"/>
            <a:ext cx="27142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lvl="0" indent="-342900">
              <a:buAutoNum type="arabicPeriod"/>
              <a:defRPr/>
            </a:pP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피킹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최적화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연출 효과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애니메이션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레벨 디자인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음원 설정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839165-A755-492A-B244-47F9D2B03886}"/>
              </a:ext>
            </a:extLst>
          </p:cNvPr>
          <p:cNvSpPr/>
          <p:nvPr/>
        </p:nvSpPr>
        <p:spPr>
          <a:xfrm>
            <a:off x="0" y="496375"/>
            <a:ext cx="777875" cy="9437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2462D37-61D8-4DFB-A32D-D85D806E308B}"/>
              </a:ext>
            </a:extLst>
          </p:cNvPr>
          <p:cNvSpPr/>
          <p:nvPr/>
        </p:nvSpPr>
        <p:spPr>
          <a:xfrm>
            <a:off x="1949738" y="496375"/>
            <a:ext cx="10242262" cy="96828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47971-BFEE-4C46-A2A5-1F785DE010E3}"/>
              </a:ext>
            </a:extLst>
          </p:cNvPr>
          <p:cNvSpPr txBox="1"/>
          <p:nvPr/>
        </p:nvSpPr>
        <p:spPr>
          <a:xfrm>
            <a:off x="6293906" y="1983106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이민호가 구현한 내용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2B5B7-3996-49AF-8209-8139A3278F70}"/>
              </a:ext>
            </a:extLst>
          </p:cNvPr>
          <p:cNvSpPr txBox="1"/>
          <p:nvPr/>
        </p:nvSpPr>
        <p:spPr>
          <a:xfrm>
            <a:off x="6726717" y="2684418"/>
            <a:ext cx="19078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1. UI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2D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제작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 캐릭터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애니메이션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EEA48-E4DA-4560-88CC-BB42A5550AEB}"/>
              </a:ext>
            </a:extLst>
          </p:cNvPr>
          <p:cNvSpPr txBox="1"/>
          <p:nvPr/>
        </p:nvSpPr>
        <p:spPr>
          <a:xfrm>
            <a:off x="9891586" y="1983106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noProof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후기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607CB-0888-4689-A3BE-9800325B9AC2}"/>
              </a:ext>
            </a:extLst>
          </p:cNvPr>
          <p:cNvSpPr txBox="1"/>
          <p:nvPr/>
        </p:nvSpPr>
        <p:spPr>
          <a:xfrm>
            <a:off x="9891586" y="2675530"/>
            <a:ext cx="16642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noProof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아쉬운 점</a:t>
            </a:r>
            <a:endParaRPr lang="en-US" altLang="ko-KR" noProof="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2.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 및 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깃 허브 주소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freezen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169B2-903B-4339-89EE-AEB876F5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59" y="1719742"/>
            <a:ext cx="7158682" cy="4020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8C74A-E4F8-4DB5-89A3-FC63DAF8AFEB}"/>
              </a:ext>
            </a:extLst>
          </p:cNvPr>
          <p:cNvSpPr txBox="1"/>
          <p:nvPr/>
        </p:nvSpPr>
        <p:spPr>
          <a:xfrm>
            <a:off x="1203705" y="5919875"/>
            <a:ext cx="1017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Pause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메뉴 또는 단축키 설명 키를 누를 시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Freezen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업데이트를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중단하도록 구현하였습니다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48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3" y="1199442"/>
            <a:ext cx="393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패배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8387" y="1945742"/>
            <a:ext cx="8063628" cy="4513730"/>
            <a:chOff x="148387" y="1945742"/>
            <a:chExt cx="8063628" cy="451373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87" y="1945742"/>
              <a:ext cx="8063628" cy="451373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rcRect t="4700" r="22461" b="86988"/>
            <a:stretch/>
          </p:blipFill>
          <p:spPr>
            <a:xfrm>
              <a:off x="148387" y="6084277"/>
              <a:ext cx="6252413" cy="37519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4700" r="22461" b="86988"/>
            <a:stretch/>
          </p:blipFill>
          <p:spPr>
            <a:xfrm>
              <a:off x="1959602" y="6060859"/>
              <a:ext cx="6252413" cy="37519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rcRect l="49625" t="4702" r="22461" b="60086"/>
            <a:stretch/>
          </p:blipFill>
          <p:spPr>
            <a:xfrm>
              <a:off x="5961186" y="1986939"/>
              <a:ext cx="2250829" cy="1589418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FCFCA36-C447-4874-BA85-D2826DACB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0" r="22461" b="86988"/>
          <a:stretch/>
        </p:blipFill>
        <p:spPr>
          <a:xfrm>
            <a:off x="1175457" y="5596082"/>
            <a:ext cx="6252413" cy="5530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DAE4C9-95FE-4F78-B6AB-9C2FE1F475C3}"/>
              </a:ext>
            </a:extLst>
          </p:cNvPr>
          <p:cNvSpPr/>
          <p:nvPr/>
        </p:nvSpPr>
        <p:spPr>
          <a:xfrm>
            <a:off x="2555800" y="5704514"/>
            <a:ext cx="3282938" cy="356345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85000"/>
                </a:schemeClr>
              </a:gs>
              <a:gs pos="100000">
                <a:schemeClr val="tx1"/>
              </a:gs>
              <a:gs pos="0">
                <a:schemeClr val="tx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4D3A1-D9E2-44CF-9A6F-07F737F5AE67}"/>
              </a:ext>
            </a:extLst>
          </p:cNvPr>
          <p:cNvSpPr txBox="1"/>
          <p:nvPr/>
        </p:nvSpPr>
        <p:spPr>
          <a:xfrm>
            <a:off x="3842043" y="567395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QUIT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F5AE2A-E51A-4AB9-A50F-D9D7ADA70CA9}"/>
              </a:ext>
            </a:extLst>
          </p:cNvPr>
          <p:cNvSpPr txBox="1"/>
          <p:nvPr/>
        </p:nvSpPr>
        <p:spPr>
          <a:xfrm>
            <a:off x="1855931" y="3591977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557D0-93A7-47D3-81FD-B474C6B080CD}"/>
              </a:ext>
            </a:extLst>
          </p:cNvPr>
          <p:cNvSpPr txBox="1"/>
          <p:nvPr/>
        </p:nvSpPr>
        <p:spPr>
          <a:xfrm>
            <a:off x="2260209" y="489718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05E24A-8E1B-4D29-8819-1BFF4BDE6B35}"/>
              </a:ext>
            </a:extLst>
          </p:cNvPr>
          <p:cNvSpPr txBox="1"/>
          <p:nvPr/>
        </p:nvSpPr>
        <p:spPr>
          <a:xfrm>
            <a:off x="2252911" y="548524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C81FFE-9C1F-4E2C-8B83-F731A83388ED}"/>
              </a:ext>
            </a:extLst>
          </p:cNvPr>
          <p:cNvSpPr txBox="1"/>
          <p:nvPr/>
        </p:nvSpPr>
        <p:spPr>
          <a:xfrm>
            <a:off x="201336" y="199487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1676CD5-5C24-4E6D-979F-DC82D56E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994547"/>
              </p:ext>
            </p:extLst>
          </p:nvPr>
        </p:nvGraphicFramePr>
        <p:xfrm>
          <a:off x="8361484" y="1977970"/>
          <a:ext cx="3727940" cy="2804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70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1863970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87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씬 구성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패배 텍스트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게임에서 졌다는 것을 알려줌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재시작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게임플레이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씬으로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돌아간다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종료 버튼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 디스플레이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씬으로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이동한다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32350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배경 화면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옆에 그림과 같은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검정 이미지로 한다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809234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14049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269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UI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승리 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796D2-749F-4DA6-81C3-881F4ED6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28" y="1927505"/>
            <a:ext cx="7447021" cy="41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306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noProof="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승리 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6920F-027F-4E68-898E-580FDA2843E6}"/>
              </a:ext>
            </a:extLst>
          </p:cNvPr>
          <p:cNvSpPr txBox="1"/>
          <p:nvPr/>
        </p:nvSpPr>
        <p:spPr>
          <a:xfrm>
            <a:off x="944558" y="2412750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게임 승리 씬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9617842-02AA-43B5-AD2E-FFD6C2D1117B}"/>
              </a:ext>
            </a:extLst>
          </p:cNvPr>
          <p:cNvSpPr/>
          <p:nvPr/>
        </p:nvSpPr>
        <p:spPr>
          <a:xfrm>
            <a:off x="2939088" y="3327662"/>
            <a:ext cx="1356076" cy="24509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4569B-1132-4AC6-8E22-CEE48115EFDC}"/>
              </a:ext>
            </a:extLst>
          </p:cNvPr>
          <p:cNvSpPr txBox="1"/>
          <p:nvPr/>
        </p:nvSpPr>
        <p:spPr>
          <a:xfrm>
            <a:off x="4807751" y="2412750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디스플레이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2DB877-C229-4271-BD0C-DA440288E789}"/>
              </a:ext>
            </a:extLst>
          </p:cNvPr>
          <p:cNvSpPr txBox="1"/>
          <p:nvPr/>
        </p:nvSpPr>
        <p:spPr>
          <a:xfrm>
            <a:off x="7279546" y="2700976"/>
            <a:ext cx="4486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승리 </a:t>
            </a:r>
            <a:r>
              <a:rPr lang="ko-KR" altLang="en-US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씬이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나온 이후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초가 지나면 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디스플레이 </a:t>
            </a:r>
            <a:r>
              <a:rPr lang="ko-KR" altLang="en-US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씬으로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돌아가도록 구현하였습니다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F2221CD-967F-4AA3-8170-664F25F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56" y="2751304"/>
            <a:ext cx="2615437" cy="14690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2040534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81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Scene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0F592B-1B13-4C40-9D5F-F1B71209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6" y="2751304"/>
            <a:ext cx="2622644" cy="14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6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EAE8841-F474-4CE1-88B3-7CA6AE42BF56}"/>
              </a:ext>
            </a:extLst>
          </p:cNvPr>
          <p:cNvSpPr txBox="1"/>
          <p:nvPr/>
        </p:nvSpPr>
        <p:spPr>
          <a:xfrm>
            <a:off x="753463" y="1208016"/>
            <a:ext cx="3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 제작한 이미지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C7E603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76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2D </a:t>
            </a: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제작</a:t>
            </a:r>
            <a:endParaRPr lang="en-US" altLang="ko-KR" sz="28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2326106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65" y="1994714"/>
            <a:ext cx="3943350" cy="828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4945"/>
          <a:stretch/>
        </p:blipFill>
        <p:spPr>
          <a:xfrm>
            <a:off x="713064" y="3504792"/>
            <a:ext cx="2990850" cy="760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4" y="4890846"/>
            <a:ext cx="2930772" cy="1595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F5AE2A-E51A-4AB9-A50F-D9D7ADA70CA9}"/>
              </a:ext>
            </a:extLst>
          </p:cNvPr>
          <p:cNvSpPr txBox="1"/>
          <p:nvPr/>
        </p:nvSpPr>
        <p:spPr>
          <a:xfrm>
            <a:off x="349185" y="179330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557D0-93A7-47D3-81FD-B474C6B080CD}"/>
              </a:ext>
            </a:extLst>
          </p:cNvPr>
          <p:cNvSpPr txBox="1"/>
          <p:nvPr/>
        </p:nvSpPr>
        <p:spPr>
          <a:xfrm>
            <a:off x="445646" y="3279065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05E24A-8E1B-4D29-8819-1BFF4BDE6B35}"/>
              </a:ext>
            </a:extLst>
          </p:cNvPr>
          <p:cNvSpPr txBox="1"/>
          <p:nvPr/>
        </p:nvSpPr>
        <p:spPr>
          <a:xfrm>
            <a:off x="445646" y="45974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3)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676CD5-5C24-4E6D-979F-DC82D56E1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676940"/>
              </p:ext>
            </p:extLst>
          </p:nvPr>
        </p:nvGraphicFramePr>
        <p:xfrm>
          <a:off x="6096000" y="2321097"/>
          <a:ext cx="4668716" cy="2034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358">
                  <a:extLst>
                    <a:ext uri="{9D8B030D-6E8A-4147-A177-3AD203B41FA5}">
                      <a16:colId xmlns:a16="http://schemas.microsoft.com/office/drawing/2014/main" val="811967317"/>
                    </a:ext>
                  </a:extLst>
                </a:gridCol>
                <a:gridCol w="2334358">
                  <a:extLst>
                    <a:ext uri="{9D8B030D-6E8A-4147-A177-3AD203B41FA5}">
                      <a16:colId xmlns:a16="http://schemas.microsoft.com/office/drawing/2014/main" val="3050314449"/>
                    </a:ext>
                  </a:extLst>
                </a:gridCol>
              </a:tblGrid>
              <a:tr h="419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이미지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42669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메뉴 이미지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타이틀 이름을 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디자인함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013664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메뉴 이미지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옵션 이름을 디자인 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743255"/>
                  </a:ext>
                </a:extLst>
              </a:tr>
              <a:tr h="456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단축키 설명 창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단축키를 설명하는 창을 제작함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323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32DB877-C229-4271-BD0C-DA440288E789}"/>
              </a:ext>
            </a:extLst>
          </p:cNvPr>
          <p:cNvSpPr txBox="1"/>
          <p:nvPr/>
        </p:nvSpPr>
        <p:spPr>
          <a:xfrm>
            <a:off x="6004340" y="4536903"/>
            <a:ext cx="4486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제작한 이미지는 모두</a:t>
            </a:r>
            <a:endParaRPr lang="en-US" altLang="ko-KR" sz="2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일러스트 </a:t>
            </a:r>
            <a:r>
              <a:rPr lang="ko-KR" altLang="en-US" sz="20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레이터로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제작하였습니다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7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 이동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95E9B3-8BFE-4064-B9DF-7B4565E0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73" y="1661107"/>
            <a:ext cx="7018054" cy="39418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1951F9-85AD-4DD6-A148-01321E978579}"/>
              </a:ext>
            </a:extLst>
          </p:cNvPr>
          <p:cNvSpPr txBox="1"/>
          <p:nvPr/>
        </p:nvSpPr>
        <p:spPr>
          <a:xfrm>
            <a:off x="241736" y="5999006"/>
            <a:ext cx="1161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플레이어 카메라 안에 있음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없음을 확인하여 없을 때 이동하는 알고리즘을 구현하였습니다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0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18BBF1-2D86-479C-9B92-7D091526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74" y="1611681"/>
            <a:ext cx="7106052" cy="39912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 회전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951F9-85AD-4DD6-A148-01321E978579}"/>
              </a:ext>
            </a:extLst>
          </p:cNvPr>
          <p:cNvSpPr txBox="1"/>
          <p:nvPr/>
        </p:nvSpPr>
        <p:spPr>
          <a:xfrm>
            <a:off x="1203705" y="5999006"/>
            <a:ext cx="10179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적이 이동할 때 플레이어 위치에 따라 적 오브젝트가 방향을 회전합니다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70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18BBF1-2D86-479C-9B92-7D091526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74" y="1611681"/>
            <a:ext cx="7106052" cy="39912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사운드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951F9-85AD-4DD6-A148-01321E978579}"/>
              </a:ext>
            </a:extLst>
          </p:cNvPr>
          <p:cNvSpPr txBox="1"/>
          <p:nvPr/>
        </p:nvSpPr>
        <p:spPr>
          <a:xfrm>
            <a:off x="880844" y="5999006"/>
            <a:ext cx="10502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적이 플레이어 일정 범위에 올 경우 사운드를 활용하여 무서움을 극대화 하였습니다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1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524494" y="5780190"/>
            <a:ext cx="978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검정색 화면에서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아웃되며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 이동이 될 경우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페이드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인을 </a:t>
            </a:r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애니메이터로</a:t>
            </a: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애니메이션을 만들어 적용시켰습니다</a:t>
            </a:r>
            <a:r>
              <a:rPr lang="en-US" altLang="ko-KR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E8841-F474-4CE1-88B3-7CA6AE42BF56}"/>
              </a:ext>
            </a:extLst>
          </p:cNvPr>
          <p:cNvSpPr txBox="1"/>
          <p:nvPr/>
        </p:nvSpPr>
        <p:spPr>
          <a:xfrm>
            <a:off x="753463" y="1208016"/>
            <a:ext cx="308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 이동 애니메이션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7E603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326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애니메이션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2093289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22" y="1719742"/>
            <a:ext cx="6500446" cy="36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1585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아쉬운 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7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EAE8841-F474-4CE1-88B3-7CA6AE42BF56}"/>
              </a:ext>
            </a:extLst>
          </p:cNvPr>
          <p:cNvSpPr txBox="1"/>
          <p:nvPr/>
        </p:nvSpPr>
        <p:spPr>
          <a:xfrm>
            <a:off x="753463" y="1243197"/>
            <a:ext cx="308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아쉬운 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939168" y="3938484"/>
            <a:ext cx="967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이민호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스크립트를 짤 때 </a:t>
            </a:r>
            <a:r>
              <a:rPr lang="en-US" altLang="ko-KR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처음이고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유니티도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처음이고 하니 적응하느라 잘 짜여진 코드를 못 짠 것이 매우 아쉽다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c++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다른 구조이고 자바와 비슷한 구조인 듯하지만 </a:t>
            </a:r>
            <a:r>
              <a:rPr lang="en-US" altLang="ko-KR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c++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 많이 건드려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봤어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뭐가 되고 뭐가 안되지는 구분이 힘들었고 시간은 다가오니 실험하는 태도로 프로젝트를 못했다라는 것이 가장 아쉬운 점이였던 것 같습니다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977900" y="1952386"/>
            <a:ext cx="9678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장시진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이번에 깃 허브를 활용하여 팀 프로젝트를 처음 수행하게 되어 초반에 큰 난항을 겪었습니다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lvl="0"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최대한 오류가 발생하지 않도록 간단한 기능이 구현되면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PUSH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방향으로 진행하였습니다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아쉬운 점은 게임 클리어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씬과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플레이어 사망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씬을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시네마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씬으로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구현하지 못한 것이라고 생각됩니다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이번주 주말 안으로 구현을 목표로 생각하고 있습니다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87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1585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 개요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0" y="858993"/>
            <a:ext cx="1955800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577155-8116-4730-8A65-2D382D0A2E47}"/>
              </a:ext>
            </a:extLst>
          </p:cNvPr>
          <p:cNvSpPr txBox="1"/>
          <p:nvPr/>
        </p:nvSpPr>
        <p:spPr>
          <a:xfrm>
            <a:off x="2415337" y="334698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문서 설명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7954F6-8B01-4907-B9DE-9F557970BD3B}"/>
              </a:ext>
            </a:extLst>
          </p:cNvPr>
          <p:cNvSpPr/>
          <p:nvPr/>
        </p:nvSpPr>
        <p:spPr>
          <a:xfrm>
            <a:off x="2488540" y="857918"/>
            <a:ext cx="1387174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DDFDB-CC43-42D0-98DD-1A24D426D540}"/>
              </a:ext>
            </a:extLst>
          </p:cNvPr>
          <p:cNvSpPr txBox="1"/>
          <p:nvPr/>
        </p:nvSpPr>
        <p:spPr>
          <a:xfrm>
            <a:off x="229349" y="5798047"/>
            <a:ext cx="1133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최종적으로 기능들 중 구현한 내용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못한 내용들에 대한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PPT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자료입니다</a:t>
            </a:r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>
              <a:solidFill>
                <a:srgbClr val="C7E603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3E889-B8A8-4AE0-B184-95E459C8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9" y="1252537"/>
            <a:ext cx="776287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24C18-CBAC-4ADE-AB44-5ABDA262926A}"/>
              </a:ext>
            </a:extLst>
          </p:cNvPr>
          <p:cNvSpPr txBox="1"/>
          <p:nvPr/>
        </p:nvSpPr>
        <p:spPr>
          <a:xfrm>
            <a:off x="8339355" y="1252537"/>
            <a:ext cx="31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장르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공포게임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이름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TheSilenceForest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모티브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Slender Man</a:t>
            </a: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 descr="공포 영화 &amp;lt;슬렌더맨, Slender Man&amp;gt; 얼굴 없고 &amp;#39;가제트&amp;#39; 팔을 가진 귀신이 출몰하는 무비 : 네이버 블로그">
            <a:extLst>
              <a:ext uri="{FF2B5EF4-FFF2-40B4-BE49-F238E27FC236}">
                <a16:creationId xmlns:a16="http://schemas.microsoft.com/office/drawing/2014/main" id="{EAF4DFC7-BF56-44AA-87D2-21A92022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55" y="2368452"/>
            <a:ext cx="3554835" cy="32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1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39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 및 깃 허브 주소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3"/>
            <a:ext cx="4085439" cy="45719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7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EAE8841-F474-4CE1-88B3-7CA6AE42BF56}"/>
              </a:ext>
            </a:extLst>
          </p:cNvPr>
          <p:cNvSpPr txBox="1"/>
          <p:nvPr/>
        </p:nvSpPr>
        <p:spPr>
          <a:xfrm>
            <a:off x="753463" y="1208016"/>
            <a:ext cx="3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7E603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시연 영상 </a:t>
            </a:r>
            <a:r>
              <a:rPr lang="ko-KR" altLang="en-US" dirty="0">
                <a:solidFill>
                  <a:srgbClr val="C7E603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깃 허브 주소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C7E603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1203120" y="1880652"/>
            <a:ext cx="978576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깃 허브 주소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2"/>
              </a:rPr>
              <a:t>https://github.com/Jang-Sijin/Unity-GameEngine-TeamProject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1: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https://www.youtube.com/watch?v=MC4yK0L4l04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2: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https://www.youtube.com/watch?v=RDIFQQQfr0I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  <a:endParaRPr lang="en-US" altLang="ko-KR" sz="40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캐릭터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캐릭터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이동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01566B-BAF9-42D6-84DE-E0DAD0400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8323"/>
          <a:stretch/>
        </p:blipFill>
        <p:spPr>
          <a:xfrm>
            <a:off x="713064" y="2190425"/>
            <a:ext cx="4865614" cy="2733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50E3CE-D6A3-4F17-9317-2E5887865250}"/>
              </a:ext>
            </a:extLst>
          </p:cNvPr>
          <p:cNvSpPr txBox="1"/>
          <p:nvPr/>
        </p:nvSpPr>
        <p:spPr>
          <a:xfrm>
            <a:off x="2662671" y="5100639"/>
            <a:ext cx="9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걷기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CA730-EAD5-47E3-B5DB-467B3FF34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 r="7308"/>
          <a:stretch/>
        </p:blipFill>
        <p:spPr>
          <a:xfrm>
            <a:off x="6551803" y="2209276"/>
            <a:ext cx="4865614" cy="2714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FB68DC-FDDF-4253-8097-01B3D93915D4}"/>
              </a:ext>
            </a:extLst>
          </p:cNvPr>
          <p:cNvSpPr txBox="1"/>
          <p:nvPr/>
        </p:nvSpPr>
        <p:spPr>
          <a:xfrm>
            <a:off x="8562931" y="5100639"/>
            <a:ext cx="9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뛰기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1491747" y="5862152"/>
            <a:ext cx="9208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플레이어 캐릭터는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WASD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를 통해 이동을 하며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뛰기는 걷기의 두배의 속도를 가집니다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55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캐릭터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34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캐릭터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카메라 회전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D9C83C3-C7C0-4764-9796-A06233E1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1969947"/>
            <a:ext cx="8062273" cy="4528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449E6-16E7-4DF1-916C-8C0B1CC49988}"/>
              </a:ext>
            </a:extLst>
          </p:cNvPr>
          <p:cNvSpPr txBox="1"/>
          <p:nvPr/>
        </p:nvSpPr>
        <p:spPr>
          <a:xfrm>
            <a:off x="8616461" y="3506113"/>
            <a:ext cx="3244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플레이어가 원하는 방향으로 화면을 이동시킬 수 있도록 회전 기능 또한 구현하였습니다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26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D7F6536A-0FA4-48C4-AF75-F51D61A8D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12" y="1936079"/>
            <a:ext cx="6578048" cy="36946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각 기능들 설명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238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 </a:t>
            </a:r>
            <a:r>
              <a:rPr lang="ko-KR" altLang="en-US" sz="28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피킹</a:t>
            </a:r>
            <a:endParaRPr lang="en-US" altLang="ko-KR" sz="28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2137250" cy="8227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642537" y="1290286"/>
            <a:ext cx="366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오브젝트 </a:t>
            </a:r>
            <a:r>
              <a:rPr lang="ko-KR" altLang="en-US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피킹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피킹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E17C90-08D5-4E5A-B336-5E0DE8F0640C}"/>
              </a:ext>
            </a:extLst>
          </p:cNvPr>
          <p:cNvSpPr txBox="1"/>
          <p:nvPr/>
        </p:nvSpPr>
        <p:spPr>
          <a:xfrm>
            <a:off x="757651" y="5877915"/>
            <a:ext cx="9877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조준 점에 특정 오브젝트가 있을 때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오브젝트와 상호작용이 가능하다는 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UI</a:t>
            </a:r>
            <a:r>
              <a:rPr lang="ko-KR" altLang="en-US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출력합니다</a:t>
            </a:r>
            <a:r>
              <a:rPr lang="en-US" altLang="ko-KR" sz="20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오브젝트를 획득 시 객체는 파괴되며 획득 카운트를 증가시켜주도록 구현하였습니다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64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162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최적화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1491943" cy="75125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708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간단한 최적화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Occlusion Culling, LOD level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sz="24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4C4477-BB1C-44D0-BAC1-0A7A29A1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002631"/>
            <a:ext cx="7566872" cy="407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6C60E-F822-4F25-92BA-1245220E5AC6}"/>
              </a:ext>
            </a:extLst>
          </p:cNvPr>
          <p:cNvSpPr txBox="1"/>
          <p:nvPr/>
        </p:nvSpPr>
        <p:spPr>
          <a:xfrm>
            <a:off x="7876234" y="2960680"/>
            <a:ext cx="3700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마지막 강의에서 설명해주신 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최적화 작업들을 진행하여 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프레임 </a:t>
            </a:r>
            <a:r>
              <a:rPr lang="ko-KR" altLang="en-US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레이트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(fps)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보다 높게 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나올 수 있도록 하였습니다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71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379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 연출 및 애니메이션</a:t>
            </a:r>
            <a:endParaRPr lang="en-US" altLang="ko-KR" sz="2800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2" y="857918"/>
            <a:ext cx="3693489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26262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4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4" y="1199442"/>
            <a:ext cx="407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연출 효과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시야 범위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 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9E1E1-D766-4F12-A9EC-7020095D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4" y="2002631"/>
            <a:ext cx="2814261" cy="428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0C0CE-7BBB-452D-B22D-CF4B5CB9723C}"/>
              </a:ext>
            </a:extLst>
          </p:cNvPr>
          <p:cNvSpPr txBox="1"/>
          <p:nvPr/>
        </p:nvSpPr>
        <p:spPr>
          <a:xfrm>
            <a:off x="4326709" y="4623812"/>
            <a:ext cx="60805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공포 게임에서는 모든 시야가 눈에 들어올 수 있으면 공포감이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현저히 낮아져 시야 범위가 적어 보이도록 하기 위해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Lighting </a:t>
            </a: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 옵션에서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Fog(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안개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효과를 추가하였습니다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이외 너무 어두운 곳이나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플레이어의 시야 범위에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조명을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추가하여 플레이어 편의성을 증가시켰습니다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B87B4-0B02-4B2C-B9B5-2E19BFF1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709" y="1803632"/>
            <a:ext cx="6918574" cy="26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DCC0C55-7A57-4C30-A5FC-CF7B5FA0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4" y="1994714"/>
            <a:ext cx="3914775" cy="3505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C7384E-60E1-4238-8D1C-1E8AFF9E6490}"/>
              </a:ext>
            </a:extLst>
          </p:cNvPr>
          <p:cNvSpPr txBox="1"/>
          <p:nvPr/>
        </p:nvSpPr>
        <p:spPr>
          <a:xfrm>
            <a:off x="148387" y="334698"/>
            <a:ext cx="240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구현한 내용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95C832-F44A-4E4E-BF1C-F3FE3143DF00}"/>
              </a:ext>
            </a:extLst>
          </p:cNvPr>
          <p:cNvSpPr/>
          <p:nvPr/>
        </p:nvSpPr>
        <p:spPr>
          <a:xfrm>
            <a:off x="-1" y="858994"/>
            <a:ext cx="2407413" cy="74050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ED3214-A60D-48A2-9F6D-F5A31E4130BE}"/>
              </a:ext>
            </a:extLst>
          </p:cNvPr>
          <p:cNvSpPr txBox="1"/>
          <p:nvPr/>
        </p:nvSpPr>
        <p:spPr>
          <a:xfrm>
            <a:off x="2786442" y="334698"/>
            <a:ext cx="379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레벨디자인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251D4F-91B4-4E71-9A86-3F7301125413}"/>
              </a:ext>
            </a:extLst>
          </p:cNvPr>
          <p:cNvSpPr/>
          <p:nvPr/>
        </p:nvSpPr>
        <p:spPr>
          <a:xfrm>
            <a:off x="2786443" y="857918"/>
            <a:ext cx="1741596" cy="75126"/>
          </a:xfrm>
          <a:prstGeom prst="rect">
            <a:avLst/>
          </a:prstGeom>
          <a:solidFill>
            <a:srgbClr val="C7E6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CD2FE-95B0-4C51-83C4-6BD5488241E0}"/>
              </a:ext>
            </a:extLst>
          </p:cNvPr>
          <p:cNvGrpSpPr/>
          <p:nvPr/>
        </p:nvGrpSpPr>
        <p:grpSpPr>
          <a:xfrm>
            <a:off x="201336" y="1208016"/>
            <a:ext cx="511728" cy="511726"/>
            <a:chOff x="201336" y="1208016"/>
            <a:chExt cx="637564" cy="63756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A447F6-B50F-48C6-97F5-13C8F7BA30BB}"/>
                </a:ext>
              </a:extLst>
            </p:cNvPr>
            <p:cNvSpPr/>
            <p:nvPr/>
          </p:nvSpPr>
          <p:spPr>
            <a:xfrm>
              <a:off x="201336" y="1208016"/>
              <a:ext cx="637564" cy="637562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1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AD4A7AE-6B32-435D-9DAD-5A580FCD2D9B}"/>
                </a:ext>
              </a:extLst>
            </p:cNvPr>
            <p:cNvSpPr/>
            <p:nvPr/>
          </p:nvSpPr>
          <p:spPr>
            <a:xfrm>
              <a:off x="251670" y="1258350"/>
              <a:ext cx="536896" cy="536894"/>
            </a:xfrm>
            <a:prstGeom prst="ellipse">
              <a:avLst/>
            </a:prstGeom>
            <a:solidFill>
              <a:srgbClr val="C7E603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+mn-cs"/>
                </a:rPr>
                <a:t>5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C7642-0BE7-455B-9077-6128FABAE0EC}"/>
              </a:ext>
            </a:extLst>
          </p:cNvPr>
          <p:cNvSpPr txBox="1"/>
          <p:nvPr/>
        </p:nvSpPr>
        <p:spPr>
          <a:xfrm>
            <a:off x="713063" y="1199442"/>
            <a:ext cx="838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레벨 디자인 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Map, House, Key, Radio, </a:t>
            </a:r>
            <a:r>
              <a:rPr lang="en-US" altLang="ko-KR" sz="2400" dirty="0" err="1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Enermy</a:t>
            </a:r>
            <a:r>
              <a:rPr lang="en-US" altLang="ko-KR" sz="2400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player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894CA5-5602-4AA3-97DF-5D8972E3E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4" y="2002631"/>
            <a:ext cx="870878" cy="1059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42A54-E8E8-4632-8189-0C61FC399290}"/>
              </a:ext>
            </a:extLst>
          </p:cNvPr>
          <p:cNvSpPr txBox="1"/>
          <p:nvPr/>
        </p:nvSpPr>
        <p:spPr>
          <a:xfrm>
            <a:off x="326134" y="5641806"/>
            <a:ext cx="5788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dirty="0" err="1"/>
              <a:t>맵은</a:t>
            </a:r>
            <a:r>
              <a:rPr lang="ko-KR" altLang="en-US" dirty="0"/>
              <a:t> 총 </a:t>
            </a:r>
            <a:r>
              <a:rPr lang="en-US" altLang="ko-KR" dirty="0"/>
              <a:t>9</a:t>
            </a:r>
            <a:r>
              <a:rPr lang="ko-KR" altLang="en-US" dirty="0"/>
              <a:t>개의 터레인으로 구현하였으며</a:t>
            </a:r>
            <a:endParaRPr lang="en-US" altLang="ko-KR" dirty="0"/>
          </a:p>
          <a:p>
            <a:r>
              <a:rPr lang="ko-KR" altLang="en-US" dirty="0"/>
              <a:t>전체 맵 디자인은 정사각형의 형태를 기획하였으며</a:t>
            </a:r>
            <a:endParaRPr lang="en-US" altLang="ko-KR" dirty="0"/>
          </a:p>
          <a:p>
            <a:r>
              <a:rPr lang="ko-KR" altLang="en-US" dirty="0"/>
              <a:t>중앙으로부터 </a:t>
            </a:r>
            <a:r>
              <a:rPr lang="en-US" altLang="ko-KR" dirty="0"/>
              <a:t>6</a:t>
            </a:r>
            <a:r>
              <a:rPr lang="ko-KR" altLang="en-US" dirty="0"/>
              <a:t>개의 길로 나눠지는 형태로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272B4-D172-4ED8-BB82-BBEB8F47388F}"/>
              </a:ext>
            </a:extLst>
          </p:cNvPr>
          <p:cNvSpPr txBox="1"/>
          <p:nvPr/>
        </p:nvSpPr>
        <p:spPr>
          <a:xfrm>
            <a:off x="4685940" y="2914591"/>
            <a:ext cx="5917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초록색 지점이 첫 시작 위치입니다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집은 주황색 원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곳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 위치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곳 총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곳이 존재하며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위치에 습득할 수 있는 열쇠를 배치하였습니다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열쇠를 총 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개를 획득하면 빨간색 원 가운데 지점에 있는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라디오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무전기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활성화시킬 수 있으며 활성화 후 게임이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클리어 됩니다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적의 시작 지점 또한 빨간색 원 가운데 지점에서부터 시작하여</a:t>
            </a:r>
            <a:endParaRPr lang="en-US" altLang="ko-KR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플레이어를 따라오도록 구현되어 있습니다</a:t>
            </a:r>
            <a:r>
              <a:rPr lang="en-US" altLang="ko-KR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E7A9EC-30AA-45EE-87F9-2EA639D7E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137" y="2002631"/>
            <a:ext cx="962160" cy="911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9599F-6CDE-4E39-B3C2-97B4E0B56131}"/>
              </a:ext>
            </a:extLst>
          </p:cNvPr>
          <p:cNvSpPr txBox="1"/>
          <p:nvPr/>
        </p:nvSpPr>
        <p:spPr>
          <a:xfrm>
            <a:off x="5813432" y="200263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열쇠 오브젝트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05E56C1-49C8-44DC-B5A3-5489587A1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205" y="2002631"/>
            <a:ext cx="984249" cy="9119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396A9E-DAEA-4298-9AD8-044F0F3F8605}"/>
              </a:ext>
            </a:extLst>
          </p:cNvPr>
          <p:cNvSpPr txBox="1"/>
          <p:nvPr/>
        </p:nvSpPr>
        <p:spPr>
          <a:xfrm>
            <a:off x="9102055" y="200263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무전기 오브젝트</a:t>
            </a:r>
          </a:p>
        </p:txBody>
      </p:sp>
    </p:spTree>
    <p:extLst>
      <p:ext uri="{BB962C8B-B14F-4D97-AF65-F5344CB8AC3E}">
        <p14:creationId xmlns:p14="http://schemas.microsoft.com/office/powerpoint/2010/main" val="342929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1368</Words>
  <Application>Microsoft Office PowerPoint</Application>
  <PresentationFormat>와이드스크린</PresentationFormat>
  <Paragraphs>368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나눔스퀘어라운드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alsghqk@gmail.com</dc:creator>
  <cp:lastModifiedBy>장시진(2017184029)</cp:lastModifiedBy>
  <cp:revision>279</cp:revision>
  <dcterms:created xsi:type="dcterms:W3CDTF">2020-12-15T03:28:16Z</dcterms:created>
  <dcterms:modified xsi:type="dcterms:W3CDTF">2021-06-18T14:59:37Z</dcterms:modified>
</cp:coreProperties>
</file>